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1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2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7" r:id="rId12"/>
    <p:sldId id="28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山口佳輝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A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ED6FC6-0763-489D-850D-F58B74A6D046}">
  <a:tblStyle styleId="{55ED6FC6-0763-489D-850D-F58B74A6D0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84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6-29T00:46:22.563" idx="1">
    <p:pos x="6000" y="0"/>
    <p:text>食事記録の画像はアニメーションをつけてほしい</p:text>
  </p:cm>
  <p:cm authorId="0" dt="2022-06-29T00:46:22.563" idx="2">
    <p:pos x="6000" y="0"/>
    <p:text>表示して、消すようなもの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6-28T04:24:38.064" idx="3">
    <p:pos x="6000" y="0"/>
    <p:text>どこに何を足す→1番目のアニメーション
クローン→2番目
矢印→3番目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6-28T04:25:40.994" idx="4">
    <p:pos x="6000" y="0"/>
    <p:text>指定→1番目のアニメーション
削除→2番目
矢印→3番目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4ce9c817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34ce9c817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9fa64b43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39fa64b43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rgbClr val="666666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34ce9c817d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34ce9c817d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34ce9c817d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34ce9c817d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4ce9c817d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4ce9c817d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4ce9c817d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34ce9c817d_1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4d3c9aafb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4d3c9aafb_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4e1998cf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34e1998cff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34e1998cff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34e1998cff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34d3c9aafb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34d3c9aafb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4ce9c81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34ce9c81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4ce9c817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4ce9c817d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34d3c9aaf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34d3c9aaf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4d3c9aaf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34d3c9aaf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4ce9c817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4ce9c817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39fa64b433_4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39fa64b433_4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34ce9c817d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34ce9c817d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4ce9c817d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34ce9c817d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39fa64b433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39fa64b433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34ce9c817d_1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34ce9c817d_1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4ce9c817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34ce9c817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34ce9c817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34ce9c817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39fa64b433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39fa64b433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39fa64b433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39fa64b433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4ce9c817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34ce9c817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39fa64b433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39fa64b433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39fa64b433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39fa64b433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1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3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Webアプリケーション開発発表</a:t>
            </a:r>
            <a:endParaRPr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183300"/>
            <a:ext cx="8520600" cy="1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232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C-4　3SFY</a:t>
            </a:r>
            <a:endParaRPr sz="3232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落合大輔、工藤愛恵、富濱瞳、目黒真樹子、山口佳輝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1274577" y="2285400"/>
            <a:ext cx="65948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5000" b="1" dirty="0">
                <a:latin typeface="Meiryo"/>
                <a:ea typeface="Meiryo"/>
                <a:cs typeface="Meiryo"/>
                <a:sym typeface="Meiryo"/>
              </a:rPr>
              <a:t>デモンストレーション</a:t>
            </a:r>
            <a:endParaRPr lang="ja-JP" altLang="en-US" sz="500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日々の記録 編集V2">
            <a:hlinkClick r:id="" action="ppaction://media"/>
            <a:extLst>
              <a:ext uri="{FF2B5EF4-FFF2-40B4-BE49-F238E27FC236}">
                <a16:creationId xmlns:a16="http://schemas.microsoft.com/office/drawing/2014/main" id="{C710042F-F142-29E2-435B-3FA24F38E3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3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3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レシピ関連の機能説明 編集V1">
            <a:hlinkClick r:id="" action="ppaction://media"/>
            <a:extLst>
              <a:ext uri="{FF2B5EF4-FFF2-40B4-BE49-F238E27FC236}">
                <a16:creationId xmlns:a16="http://schemas.microsoft.com/office/drawing/2014/main" id="{EA57EE35-193E-2A59-D535-4F281D2311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0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4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311700" y="203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（工藤・目黒）</a:t>
            </a:r>
            <a:endParaRPr sz="3500" dirty="0"/>
          </a:p>
        </p:txBody>
      </p:sp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l="23276" t="26018" r="22236" b="2029"/>
          <a:stretch/>
        </p:blipFill>
        <p:spPr>
          <a:xfrm>
            <a:off x="5432612" y="907332"/>
            <a:ext cx="3399688" cy="265344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/>
        </p:nvSpPr>
        <p:spPr>
          <a:xfrm>
            <a:off x="6174890" y="3692113"/>
            <a:ext cx="220703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例:レシピ追加の確認用ウィンドウ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8" name="Google Shape;148;p25"/>
          <p:cNvSpPr txBox="1"/>
          <p:nvPr/>
        </p:nvSpPr>
        <p:spPr>
          <a:xfrm>
            <a:off x="311700" y="1964125"/>
            <a:ext cx="5716500" cy="2957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苦労した点</a:t>
            </a:r>
            <a:endParaRPr sz="17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dirty="0">
                <a:solidFill>
                  <a:schemeClr val="dk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・講義で取り扱っていない機能を実装</a:t>
            </a: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解決方法</a:t>
            </a:r>
            <a:endParaRPr sz="17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・サイトで情報収集、仕様を理解、それらをアレンジ</a:t>
            </a: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・原因特定　</a:t>
            </a:r>
            <a:r>
              <a:rPr lang="ja" sz="1700" dirty="0">
                <a:solidFill>
                  <a:schemeClr val="dk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デバッグの利用</a:t>
            </a: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・処理の細分化して、構造を分かりやすくする</a:t>
            </a:r>
            <a:endParaRPr sz="1700" dirty="0">
              <a:solidFill>
                <a:srgbClr val="666666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9" name="Google Shape;149;p25"/>
          <p:cNvSpPr txBox="1"/>
          <p:nvPr/>
        </p:nvSpPr>
        <p:spPr>
          <a:xfrm>
            <a:off x="361175" y="880163"/>
            <a:ext cx="4387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モーダルウィンドウ(ポップアップ画面)</a:t>
            </a:r>
            <a:endParaRPr sz="17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>
            <a:spLocks noGrp="1"/>
          </p:cNvSpPr>
          <p:nvPr>
            <p:ph type="title"/>
          </p:nvPr>
        </p:nvSpPr>
        <p:spPr>
          <a:xfrm>
            <a:off x="311700" y="216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（富濱）</a:t>
            </a:r>
            <a:endParaRPr sz="3500" dirty="0"/>
          </a:p>
        </p:txBody>
      </p:sp>
      <p:sp>
        <p:nvSpPr>
          <p:cNvPr id="155" name="Google Shape;155;p26"/>
          <p:cNvSpPr txBox="1">
            <a:spLocks noGrp="1"/>
          </p:cNvSpPr>
          <p:nvPr>
            <p:ph type="body" idx="1"/>
          </p:nvPr>
        </p:nvSpPr>
        <p:spPr>
          <a:xfrm>
            <a:off x="311700" y="1125600"/>
            <a:ext cx="8520600" cy="3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目標設定画面での「今月の削減金額」は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475" y="1694153"/>
            <a:ext cx="5257050" cy="306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>
            <a:spLocks noGrp="1"/>
          </p:cNvSpPr>
          <p:nvPr>
            <p:ph type="title"/>
          </p:nvPr>
        </p:nvSpPr>
        <p:spPr>
          <a:xfrm>
            <a:off x="311700" y="17100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（富濱）</a:t>
            </a:r>
            <a:endParaRPr sz="3500" dirty="0"/>
          </a:p>
        </p:txBody>
      </p:sp>
      <p:sp>
        <p:nvSpPr>
          <p:cNvPr id="162" name="Google Shape;162;p27"/>
          <p:cNvSpPr txBox="1">
            <a:spLocks noGrp="1"/>
          </p:cNvSpPr>
          <p:nvPr>
            <p:ph type="body" idx="1"/>
          </p:nvPr>
        </p:nvSpPr>
        <p:spPr>
          <a:xfrm>
            <a:off x="311700" y="1125600"/>
            <a:ext cx="8520600" cy="3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「日々登録された削減金額」をどこかで合計しないと…！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988" y="1826075"/>
            <a:ext cx="5476875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>
            <a:spLocks noGrp="1"/>
          </p:cNvSpPr>
          <p:nvPr>
            <p:ph type="title"/>
          </p:nvPr>
        </p:nvSpPr>
        <p:spPr>
          <a:xfrm>
            <a:off x="311700" y="216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（富濱）</a:t>
            </a:r>
            <a:endParaRPr sz="3500" dirty="0"/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000" y="2956925"/>
            <a:ext cx="6867101" cy="16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 txBox="1"/>
          <p:nvPr/>
        </p:nvSpPr>
        <p:spPr>
          <a:xfrm>
            <a:off x="311700" y="1034075"/>
            <a:ext cx="81810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【工夫点】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そのような処理になるようにSQL文を記述、データベースに送った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71" name="Google Shape;171;p28"/>
          <p:cNvSpPr txBox="1"/>
          <p:nvPr/>
        </p:nvSpPr>
        <p:spPr>
          <a:xfrm>
            <a:off x="899325" y="2571750"/>
            <a:ext cx="500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※長そうだなということだけ伝わればOKです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>
            <a:spLocks noGrp="1"/>
          </p:cNvSpPr>
          <p:nvPr>
            <p:ph type="title"/>
          </p:nvPr>
        </p:nvSpPr>
        <p:spPr>
          <a:xfrm>
            <a:off x="311700" y="216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（富濱）</a:t>
            </a:r>
            <a:endParaRPr sz="3500" dirty="0"/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050" y="1190850"/>
            <a:ext cx="2890350" cy="340042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/>
          <p:nvPr/>
        </p:nvSpPr>
        <p:spPr>
          <a:xfrm>
            <a:off x="2268425" y="2887288"/>
            <a:ext cx="725700" cy="572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9"/>
          <p:cNvSpPr txBox="1"/>
          <p:nvPr/>
        </p:nvSpPr>
        <p:spPr>
          <a:xfrm>
            <a:off x="532800" y="1399075"/>
            <a:ext cx="47526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>
                <a:latin typeface="Meiryo"/>
                <a:ea typeface="Meiryo"/>
                <a:cs typeface="Meiryo"/>
                <a:sym typeface="Meiryo"/>
              </a:rPr>
              <a:t>【苦労した点】</a:t>
            </a:r>
            <a:endParaRPr sz="25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>
                <a:latin typeface="Meiryo"/>
                <a:ea typeface="Meiryo"/>
                <a:cs typeface="Meiryo"/>
                <a:sym typeface="Meiryo"/>
              </a:rPr>
              <a:t>・SQL文が複雑で混乱</a:t>
            </a:r>
            <a:endParaRPr sz="25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>
                <a:latin typeface="Meiryo"/>
                <a:ea typeface="Meiryo"/>
                <a:cs typeface="Meiryo"/>
                <a:sym typeface="Meiryo"/>
              </a:rPr>
              <a:t>・結合テストでバグを発見(震)</a:t>
            </a:r>
            <a:endParaRPr sz="25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80" name="Google Shape;180;p29"/>
          <p:cNvSpPr txBox="1"/>
          <p:nvPr/>
        </p:nvSpPr>
        <p:spPr>
          <a:xfrm>
            <a:off x="468600" y="3609000"/>
            <a:ext cx="4816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落ち着いて段階を踏んで検証！</a:t>
            </a:r>
            <a:endParaRPr sz="2500"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81" name="Google Shape;181;p29"/>
          <p:cNvSpPr/>
          <p:nvPr/>
        </p:nvSpPr>
        <p:spPr>
          <a:xfrm>
            <a:off x="6405725" y="504875"/>
            <a:ext cx="1956300" cy="504900"/>
          </a:xfrm>
          <a:prstGeom prst="wedgeRoundRectCallout">
            <a:avLst>
              <a:gd name="adj1" fmla="val 14861"/>
              <a:gd name="adj2" fmla="val 90622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焦るんじゃねえぞ…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（落合）</a:t>
            </a:r>
            <a:endParaRPr sz="3500" dirty="0"/>
          </a:p>
        </p:txBody>
      </p:sp>
      <p:pic>
        <p:nvPicPr>
          <p:cNvPr id="187" name="Google Shape;1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600" y="1292450"/>
            <a:ext cx="3868625" cy="25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0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b="1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アラート機能</a:t>
            </a:r>
            <a:endParaRPr b="1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設定した調理時間に当てはまるレシピが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ランダムで表示される機能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89" name="Google Shape;189;p30"/>
          <p:cNvSpPr/>
          <p:nvPr/>
        </p:nvSpPr>
        <p:spPr>
          <a:xfrm>
            <a:off x="5182425" y="1582625"/>
            <a:ext cx="1678500" cy="467700"/>
          </a:xfrm>
          <a:prstGeom prst="rect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7374" y="3063871"/>
            <a:ext cx="1954200" cy="186382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/>
          <p:nvPr/>
        </p:nvSpPr>
        <p:spPr>
          <a:xfrm flipH="1">
            <a:off x="1031100" y="2571750"/>
            <a:ext cx="1954200" cy="9111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何作ろうかな？</a:t>
            </a:r>
            <a:endParaRPr sz="13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（落合）</a:t>
            </a:r>
            <a:endParaRPr sz="3500" dirty="0"/>
          </a:p>
        </p:txBody>
      </p:sp>
      <p:sp>
        <p:nvSpPr>
          <p:cNvPr id="197" name="Google Shape;197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・ユーザーによって生活リズムが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異なることが考えられる。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</a:t>
            </a: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曜日や食事する時間帯によって、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　料理にかけられる時間を設定可能に！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98" name="Google Shape;1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85900"/>
            <a:ext cx="4213150" cy="279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1"/>
          <p:cNvSpPr/>
          <p:nvPr/>
        </p:nvSpPr>
        <p:spPr>
          <a:xfrm>
            <a:off x="4903696" y="1906350"/>
            <a:ext cx="383700" cy="167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1"/>
          <p:cNvSpPr/>
          <p:nvPr/>
        </p:nvSpPr>
        <p:spPr>
          <a:xfrm rot="-2019168">
            <a:off x="4636471" y="3196426"/>
            <a:ext cx="383825" cy="167658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ja" sz="3500" b="1">
                <a:latin typeface="Meiryo"/>
                <a:ea typeface="Meiryo"/>
                <a:cs typeface="Meiryo"/>
                <a:sym typeface="Meiryo"/>
              </a:rPr>
              <a:t>目次</a:t>
            </a:r>
            <a:endParaRPr sz="3500" b="1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2007225"/>
            <a:ext cx="8520600" cy="29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１：「EngelS」について</a:t>
            </a: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２：チーム開発にあたって</a:t>
            </a: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（落合）</a:t>
            </a:r>
            <a:endParaRPr sz="3500" dirty="0"/>
          </a:p>
        </p:txBody>
      </p:sp>
      <p:sp>
        <p:nvSpPr>
          <p:cNvPr id="206" name="Google Shape;206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【工夫した点】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・ホーム画面へ遷移する度に「〇〇を作ってみましょう」と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表示させるのはしつこい...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</a:t>
            </a:r>
            <a:r>
              <a:rPr lang="ja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ログイン後のホーム画面でのみ表示されるように調整！</a:t>
            </a:r>
            <a:endParaRPr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07" name="Google Shape;207;p32"/>
          <p:cNvSpPr/>
          <p:nvPr/>
        </p:nvSpPr>
        <p:spPr>
          <a:xfrm>
            <a:off x="683425" y="3773875"/>
            <a:ext cx="1330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ログイン画面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8" name="Google Shape;208;p32"/>
          <p:cNvSpPr/>
          <p:nvPr/>
        </p:nvSpPr>
        <p:spPr>
          <a:xfrm>
            <a:off x="2797575" y="3773875"/>
            <a:ext cx="1330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ホーム画面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9" name="Google Shape;209;p32"/>
          <p:cNvSpPr/>
          <p:nvPr/>
        </p:nvSpPr>
        <p:spPr>
          <a:xfrm>
            <a:off x="5083600" y="3072000"/>
            <a:ext cx="1330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食事記録画面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0" name="Google Shape;210;p32"/>
          <p:cNvSpPr/>
          <p:nvPr/>
        </p:nvSpPr>
        <p:spPr>
          <a:xfrm>
            <a:off x="5083600" y="4448100"/>
            <a:ext cx="1438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レシピ登録画面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1" name="Google Shape;211;p32"/>
          <p:cNvSpPr/>
          <p:nvPr/>
        </p:nvSpPr>
        <p:spPr>
          <a:xfrm>
            <a:off x="6414400" y="3773875"/>
            <a:ext cx="1438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レシピ一覧画面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2" name="Google Shape;212;p32"/>
          <p:cNvSpPr/>
          <p:nvPr/>
        </p:nvSpPr>
        <p:spPr>
          <a:xfrm>
            <a:off x="2134213" y="3980550"/>
            <a:ext cx="587400" cy="131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2"/>
          <p:cNvSpPr/>
          <p:nvPr/>
        </p:nvSpPr>
        <p:spPr>
          <a:xfrm rot="10800000">
            <a:off x="4256250" y="3980550"/>
            <a:ext cx="2110200" cy="131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2"/>
          <p:cNvSpPr/>
          <p:nvPr/>
        </p:nvSpPr>
        <p:spPr>
          <a:xfrm rot="9787215">
            <a:off x="4208081" y="3589215"/>
            <a:ext cx="793486" cy="144737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2"/>
          <p:cNvSpPr/>
          <p:nvPr/>
        </p:nvSpPr>
        <p:spPr>
          <a:xfrm rot="-10035834">
            <a:off x="4248735" y="4331342"/>
            <a:ext cx="782452" cy="128665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2"/>
          <p:cNvSpPr/>
          <p:nvPr/>
        </p:nvSpPr>
        <p:spPr>
          <a:xfrm>
            <a:off x="2221400" y="3477075"/>
            <a:ext cx="369000" cy="369000"/>
          </a:xfrm>
          <a:prstGeom prst="donut">
            <a:avLst>
              <a:gd name="adj" fmla="val 14896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2"/>
          <p:cNvSpPr/>
          <p:nvPr/>
        </p:nvSpPr>
        <p:spPr>
          <a:xfrm rot="2700000">
            <a:off x="4366188" y="3068552"/>
            <a:ext cx="477297" cy="477297"/>
          </a:xfrm>
          <a:prstGeom prst="plus">
            <a:avLst>
              <a:gd name="adj" fmla="val 40834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（落合）</a:t>
            </a:r>
            <a:endParaRPr sz="3500" dirty="0"/>
          </a:p>
        </p:txBody>
      </p:sp>
      <p:sp>
        <p:nvSpPr>
          <p:cNvPr id="223" name="Google Shape;223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【苦労した点】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・全てのレシピが表示されるかを確認する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作業に時間が掛かってしまいそう...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</a:t>
            </a: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試行回数は増えてしまうがランダムで表示される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　レシピ数を絞り確認していったことで効率的に進められた！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24" name="Google Shape;2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6300" y="1226777"/>
            <a:ext cx="1733175" cy="173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（山口）</a:t>
            </a:r>
            <a:endParaRPr sz="35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30" name="Google Shape;230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 u="sng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食事記録のプルダウンを増減できるように</a:t>
            </a:r>
            <a:endParaRPr sz="2100" b="1" u="sng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【工夫した点】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一食あたりに食べるレシピの数を増や</a:t>
            </a:r>
            <a:r>
              <a:rPr lang="ja-JP" altLang="en-US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したり、減らす</a:t>
            </a:r>
            <a:endParaRPr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32" name="Google Shape;232;p34"/>
          <p:cNvSpPr/>
          <p:nvPr/>
        </p:nvSpPr>
        <p:spPr>
          <a:xfrm>
            <a:off x="965891" y="3202119"/>
            <a:ext cx="3883200" cy="12021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b="1" dirty="0"/>
              <a:t>複製、削除する</a:t>
            </a:r>
            <a:r>
              <a:rPr lang="ja-JP" altLang="en-US" sz="1800" b="1" dirty="0"/>
              <a:t>方法</a:t>
            </a:r>
            <a:endParaRPr sz="1800" b="1" dirty="0"/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4071" y="790770"/>
            <a:ext cx="2894079" cy="2019418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4" name="Google Shape;23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2475" y="3803169"/>
            <a:ext cx="1291525" cy="12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1A26FD5-49EA-0C89-3B25-6A1FDC004CEC}"/>
              </a:ext>
            </a:extLst>
          </p:cNvPr>
          <p:cNvSpPr txBox="1"/>
          <p:nvPr/>
        </p:nvSpPr>
        <p:spPr>
          <a:xfrm>
            <a:off x="5053892" y="3378696"/>
            <a:ext cx="3442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☑複製元の</a:t>
            </a:r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name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や</a:t>
            </a:r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id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をつけられない</a:t>
            </a:r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…</a:t>
            </a:r>
            <a:endParaRPr kumimoji="1" lang="ja-JP" altLang="en-US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439F2B6-49F5-373F-D9C5-EF40E67D1412}"/>
              </a:ext>
            </a:extLst>
          </p:cNvPr>
          <p:cNvSpPr txBox="1"/>
          <p:nvPr/>
        </p:nvSpPr>
        <p:spPr>
          <a:xfrm>
            <a:off x="5053892" y="3953321"/>
            <a:ext cx="377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☑そもそもどのように増減させるか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dirty="0">
                <a:latin typeface="Meiryo"/>
                <a:ea typeface="Meiryo"/>
                <a:cs typeface="Meiryo"/>
                <a:sym typeface="Meiryo"/>
              </a:rPr>
              <a:t>（山口）</a:t>
            </a:r>
            <a:endParaRPr dirty="0"/>
          </a:p>
        </p:txBody>
      </p:sp>
      <p:sp>
        <p:nvSpPr>
          <p:cNvPr id="240" name="Google Shape;240;p35"/>
          <p:cNvSpPr txBox="1">
            <a:spLocks noGrp="1"/>
          </p:cNvSpPr>
          <p:nvPr>
            <p:ph type="body" idx="1"/>
          </p:nvPr>
        </p:nvSpPr>
        <p:spPr>
          <a:xfrm>
            <a:off x="311700" y="12144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u="sng">
                <a:solidFill>
                  <a:schemeClr val="dk1"/>
                </a:solidFill>
              </a:rPr>
              <a:t>改善策：プルダウン増加時</a:t>
            </a:r>
            <a:endParaRPr b="1" u="sng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1" name="Google Shape;2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225" y="1747838"/>
            <a:ext cx="3619500" cy="164782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2" name="Google Shape;242;p35"/>
          <p:cNvSpPr/>
          <p:nvPr/>
        </p:nvSpPr>
        <p:spPr>
          <a:xfrm>
            <a:off x="260275" y="1694350"/>
            <a:ext cx="1140264" cy="347004"/>
          </a:xfrm>
          <a:prstGeom prst="cloud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Impact"/>
                <a:ea typeface="Impact"/>
                <a:cs typeface="Impact"/>
                <a:sym typeface="Impact"/>
              </a:rPr>
              <a:t>before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5050" y="2571750"/>
            <a:ext cx="4364905" cy="257175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44" name="Google Shape;244;p35"/>
          <p:cNvCxnSpPr/>
          <p:nvPr/>
        </p:nvCxnSpPr>
        <p:spPr>
          <a:xfrm>
            <a:off x="2491200" y="2404450"/>
            <a:ext cx="2478900" cy="1413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5" name="Google Shape;245;p35"/>
          <p:cNvSpPr/>
          <p:nvPr/>
        </p:nvSpPr>
        <p:spPr>
          <a:xfrm>
            <a:off x="5678755" y="748151"/>
            <a:ext cx="3061200" cy="1536900"/>
          </a:xfrm>
          <a:prstGeom prst="wedgeEllipseCallout">
            <a:avLst>
              <a:gd name="adj1" fmla="val -12302"/>
              <a:gd name="adj2" fmla="val 145963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どこに何付け足す？</a:t>
            </a:r>
            <a:endParaRPr sz="13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         ＋</a:t>
            </a:r>
            <a:endParaRPr sz="13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ID要素を付け足して</a:t>
            </a:r>
            <a:endParaRPr sz="13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増やす！！</a:t>
            </a:r>
            <a:endParaRPr sz="13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46" name="Google Shape;246;p35"/>
          <p:cNvSpPr/>
          <p:nvPr/>
        </p:nvSpPr>
        <p:spPr>
          <a:xfrm>
            <a:off x="7843300" y="4796499"/>
            <a:ext cx="1197612" cy="347004"/>
          </a:xfrm>
          <a:prstGeom prst="cloud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Impact"/>
                <a:ea typeface="Impact"/>
                <a:cs typeface="Impact"/>
                <a:sym typeface="Impact"/>
              </a:rPr>
              <a:t>after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1428"/>
              <a:buFont typeface="Arial"/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dirty="0">
                <a:latin typeface="Meiryo"/>
                <a:ea typeface="Meiryo"/>
                <a:cs typeface="Meiryo"/>
                <a:sym typeface="Meiryo"/>
              </a:rPr>
              <a:t>（山口）</a:t>
            </a:r>
            <a:endParaRPr dirty="0"/>
          </a:p>
        </p:txBody>
      </p:sp>
      <p:sp>
        <p:nvSpPr>
          <p:cNvPr id="252" name="Google Shape;252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ja" b="1" u="sng">
                <a:solidFill>
                  <a:schemeClr val="dk1"/>
                </a:solidFill>
              </a:rPr>
              <a:t>改善策：プルダウン減少時</a:t>
            </a:r>
            <a:endParaRPr b="1" u="sng">
              <a:solidFill>
                <a:schemeClr val="dk1"/>
              </a:solidFill>
            </a:endParaRPr>
          </a:p>
        </p:txBody>
      </p:sp>
      <p:pic>
        <p:nvPicPr>
          <p:cNvPr id="253" name="Google Shape;2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83000"/>
            <a:ext cx="3282550" cy="185017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4" name="Google Shape;254;p36"/>
          <p:cNvSpPr/>
          <p:nvPr/>
        </p:nvSpPr>
        <p:spPr>
          <a:xfrm>
            <a:off x="111550" y="1694350"/>
            <a:ext cx="1140264" cy="347004"/>
          </a:xfrm>
          <a:prstGeom prst="cloud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Impact"/>
                <a:ea typeface="Impact"/>
                <a:cs typeface="Impact"/>
                <a:sym typeface="Impact"/>
              </a:rPr>
              <a:t>before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55" name="Google Shape;255;p36"/>
          <p:cNvSpPr/>
          <p:nvPr/>
        </p:nvSpPr>
        <p:spPr>
          <a:xfrm>
            <a:off x="4375050" y="979900"/>
            <a:ext cx="4052700" cy="1623600"/>
          </a:xfrm>
          <a:prstGeom prst="wedgeEllipseCallout">
            <a:avLst>
              <a:gd name="adj1" fmla="val -73548"/>
              <a:gd name="adj2" fmla="val 48426"/>
            </a:avLst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①最後に増やしたプルダウン選択</a:t>
            </a:r>
            <a:endParaRPr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①と改行を削除</a:t>
            </a:r>
            <a:endParaRPr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56" name="Google Shape;25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8828" y="3079278"/>
            <a:ext cx="4600050" cy="2032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7" name="Google Shape;257;p36"/>
          <p:cNvSpPr/>
          <p:nvPr/>
        </p:nvSpPr>
        <p:spPr>
          <a:xfrm>
            <a:off x="7825575" y="4703626"/>
            <a:ext cx="1244052" cy="408240"/>
          </a:xfrm>
          <a:prstGeom prst="cloud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Impact"/>
                <a:ea typeface="Impact"/>
                <a:cs typeface="Impact"/>
                <a:sym typeface="Impact"/>
              </a:rPr>
              <a:t>after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258" name="Google Shape;258;p36"/>
          <p:cNvCxnSpPr/>
          <p:nvPr/>
        </p:nvCxnSpPr>
        <p:spPr>
          <a:xfrm>
            <a:off x="2936100" y="2901775"/>
            <a:ext cx="1635900" cy="731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>
            <a:spLocks noGrp="1"/>
          </p:cNvSpPr>
          <p:nvPr>
            <p:ph type="title"/>
          </p:nvPr>
        </p:nvSpPr>
        <p:spPr>
          <a:xfrm>
            <a:off x="483450" y="526350"/>
            <a:ext cx="819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4000">
                <a:latin typeface="Meiryo"/>
                <a:ea typeface="Meiryo"/>
                <a:cs typeface="Meiryo"/>
                <a:sym typeface="Meiryo"/>
              </a:rPr>
              <a:t>２：チーム開発にあたって</a:t>
            </a:r>
            <a:endParaRPr sz="4000">
              <a:solidFill>
                <a:srgbClr val="4A86E8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endParaRPr sz="2600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>
            <a:spLocks noGrp="1"/>
          </p:cNvSpPr>
          <p:nvPr>
            <p:ph type="title"/>
          </p:nvPr>
        </p:nvSpPr>
        <p:spPr>
          <a:xfrm>
            <a:off x="311700" y="1378800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よく言えば</a:t>
            </a:r>
            <a:r>
              <a:rPr lang="ja" sz="4800"/>
              <a:t>「</a:t>
            </a:r>
            <a:r>
              <a:rPr lang="ja" sz="4800" b="1">
                <a:solidFill>
                  <a:schemeClr val="accent4"/>
                </a:solidFill>
              </a:rPr>
              <a:t>真面目</a:t>
            </a:r>
            <a:r>
              <a:rPr lang="ja" sz="4800"/>
              <a:t>」</a:t>
            </a:r>
            <a:endParaRPr sz="4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悪く言えば</a:t>
            </a:r>
            <a:r>
              <a:rPr lang="ja" sz="4800"/>
              <a:t>「</a:t>
            </a:r>
            <a:r>
              <a:rPr lang="ja" sz="4800" b="1">
                <a:solidFill>
                  <a:schemeClr val="accent4"/>
                </a:solidFill>
              </a:rPr>
              <a:t>無理しがち</a:t>
            </a:r>
            <a:r>
              <a:rPr lang="ja" sz="4800"/>
              <a:t>」</a:t>
            </a:r>
            <a:endParaRPr sz="4800"/>
          </a:p>
        </p:txBody>
      </p:sp>
      <p:sp>
        <p:nvSpPr>
          <p:cNvPr id="269" name="Google Shape;269;p38"/>
          <p:cNvSpPr txBox="1"/>
          <p:nvPr/>
        </p:nvSpPr>
        <p:spPr>
          <a:xfrm>
            <a:off x="2875425" y="1003900"/>
            <a:ext cx="3234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/>
              <a:t>3SFYの特徴</a:t>
            </a:r>
            <a:endParaRPr sz="2000"/>
          </a:p>
        </p:txBody>
      </p:sp>
      <p:pic>
        <p:nvPicPr>
          <p:cNvPr id="270" name="Google Shape;270;p38"/>
          <p:cNvPicPr preferRelativeResize="0"/>
          <p:nvPr/>
        </p:nvPicPr>
        <p:blipFill rotWithShape="1">
          <a:blip r:embed="rId3">
            <a:alphaModFix/>
          </a:blip>
          <a:srcRect r="63349"/>
          <a:stretch/>
        </p:blipFill>
        <p:spPr>
          <a:xfrm>
            <a:off x="7176600" y="424925"/>
            <a:ext cx="1474399" cy="13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8"/>
          <p:cNvSpPr txBox="1"/>
          <p:nvPr/>
        </p:nvSpPr>
        <p:spPr>
          <a:xfrm rot="-1020998">
            <a:off x="6643360" y="221374"/>
            <a:ext cx="2069712" cy="3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 dirty="0"/>
              <a:t>責任感強</a:t>
            </a:r>
            <a:r>
              <a:rPr lang="ja-JP" altLang="en-US" sz="900" dirty="0"/>
              <a:t>ス</a:t>
            </a:r>
            <a:r>
              <a:rPr lang="ja" sz="900" dirty="0"/>
              <a:t>ギィーッ！</a:t>
            </a:r>
            <a:endParaRPr sz="900" dirty="0"/>
          </a:p>
        </p:txBody>
      </p:sp>
      <p:sp>
        <p:nvSpPr>
          <p:cNvPr id="272" name="Google Shape;272;p38"/>
          <p:cNvSpPr txBox="1"/>
          <p:nvPr/>
        </p:nvSpPr>
        <p:spPr>
          <a:xfrm>
            <a:off x="913275" y="3804950"/>
            <a:ext cx="7159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>
                <a:solidFill>
                  <a:schemeClr val="accent4"/>
                </a:solidFill>
              </a:rPr>
              <a:t>　</a:t>
            </a:r>
            <a:r>
              <a:rPr lang="ja" sz="3000" b="1">
                <a:solidFill>
                  <a:schemeClr val="accent4"/>
                </a:solidFill>
              </a:rPr>
              <a:t>これを生かす・補うシステムが必要！</a:t>
            </a:r>
            <a:endParaRPr sz="22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00" b="1">
                <a:latin typeface="Meiryo"/>
                <a:ea typeface="Meiryo"/>
                <a:cs typeface="Meiryo"/>
                <a:sym typeface="Meiryo"/>
              </a:rPr>
              <a:t>施策</a:t>
            </a:r>
            <a:endParaRPr sz="3500" b="1"/>
          </a:p>
        </p:txBody>
      </p:sp>
      <p:sp>
        <p:nvSpPr>
          <p:cNvPr id="278" name="Google Shape;278;p39"/>
          <p:cNvSpPr/>
          <p:nvPr/>
        </p:nvSpPr>
        <p:spPr>
          <a:xfrm>
            <a:off x="384225" y="1276575"/>
            <a:ext cx="8448000" cy="312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715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ja" sz="3588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状況の可視化</a:t>
            </a:r>
            <a:endParaRPr sz="3588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sz="3588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5715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ja" sz="3588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個々の得意分野を生かすタスク配分</a:t>
            </a:r>
            <a:endParaRPr sz="3588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5715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3588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5715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ja" sz="3588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「被り」をなくす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 txBox="1">
            <a:spLocks noGrp="1"/>
          </p:cNvSpPr>
          <p:nvPr>
            <p:ph type="title"/>
          </p:nvPr>
        </p:nvSpPr>
        <p:spPr>
          <a:xfrm>
            <a:off x="311700" y="33815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ja" sz="3500" b="1" dirty="0">
                <a:latin typeface="Meiryo"/>
                <a:ea typeface="Meiryo"/>
                <a:cs typeface="Meiryo"/>
                <a:sym typeface="Meiryo"/>
              </a:rPr>
              <a:t>状況の可視化</a:t>
            </a:r>
            <a:endParaRPr sz="3320" b="1" dirty="0"/>
          </a:p>
        </p:txBody>
      </p:sp>
      <p:sp>
        <p:nvSpPr>
          <p:cNvPr id="284" name="Google Shape;284;p40"/>
          <p:cNvSpPr txBox="1">
            <a:spLocks noGrp="1"/>
          </p:cNvSpPr>
          <p:nvPr>
            <p:ph type="body" idx="1"/>
          </p:nvPr>
        </p:nvSpPr>
        <p:spPr>
          <a:xfrm>
            <a:off x="311700" y="1921075"/>
            <a:ext cx="4260300" cy="31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【課題】仕事を一人で抱えがちに</a:t>
            </a:r>
            <a:endParaRPr sz="2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</a:t>
            </a:r>
            <a:r>
              <a:rPr lang="ja" sz="2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進捗状況の可視化</a:t>
            </a:r>
            <a:r>
              <a:rPr lang="ja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で解決！</a:t>
            </a:r>
            <a:endParaRPr sz="2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75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ct val="61111"/>
              <a:buFont typeface="Arial"/>
              <a:buNone/>
            </a:pPr>
            <a:endParaRPr dirty="0"/>
          </a:p>
        </p:txBody>
      </p:sp>
      <p:pic>
        <p:nvPicPr>
          <p:cNvPr id="285" name="Google Shape;285;p40"/>
          <p:cNvPicPr preferRelativeResize="0"/>
          <p:nvPr/>
        </p:nvPicPr>
        <p:blipFill rotWithShape="1">
          <a:blip r:embed="rId3">
            <a:alphaModFix/>
          </a:blip>
          <a:srcRect l="2851" t="39138" r="18146" b="26765"/>
          <a:stretch/>
        </p:blipFill>
        <p:spPr>
          <a:xfrm>
            <a:off x="4572000" y="2571750"/>
            <a:ext cx="4141693" cy="14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0"/>
          <p:cNvPicPr preferRelativeResize="0"/>
          <p:nvPr/>
        </p:nvPicPr>
        <p:blipFill rotWithShape="1">
          <a:blip r:embed="rId4">
            <a:alphaModFix/>
          </a:blip>
          <a:srcRect l="18824" t="26195" r="24830" b="17495"/>
          <a:stretch/>
        </p:blipFill>
        <p:spPr>
          <a:xfrm>
            <a:off x="4572000" y="557341"/>
            <a:ext cx="4141693" cy="1903209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0"/>
          <p:cNvSpPr/>
          <p:nvPr/>
        </p:nvSpPr>
        <p:spPr>
          <a:xfrm>
            <a:off x="4647303" y="2736525"/>
            <a:ext cx="1710465" cy="818100"/>
          </a:xfrm>
          <a:prstGeom prst="wedgeEllipseCallout">
            <a:avLst>
              <a:gd name="adj1" fmla="val 108079"/>
              <a:gd name="adj2" fmla="val 19113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工程表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％の定義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88" name="Google Shape;288;p40"/>
          <p:cNvSpPr/>
          <p:nvPr/>
        </p:nvSpPr>
        <p:spPr>
          <a:xfrm>
            <a:off x="6488431" y="1130041"/>
            <a:ext cx="2107200" cy="818100"/>
          </a:xfrm>
          <a:prstGeom prst="wedgeEllipseCallout">
            <a:avLst>
              <a:gd name="adj1" fmla="val -97567"/>
              <a:gd name="adj2" fmla="val -80244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やることリスト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数値化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89" name="Google Shape;289;p40"/>
          <p:cNvSpPr txBox="1"/>
          <p:nvPr/>
        </p:nvSpPr>
        <p:spPr>
          <a:xfrm>
            <a:off x="1095450" y="4110500"/>
            <a:ext cx="6953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b="1" dirty="0">
                <a:solidFill>
                  <a:schemeClr val="accent4"/>
                </a:solidFill>
              </a:rPr>
              <a:t>ヘルプが出しやすくなった！</a:t>
            </a:r>
            <a:endParaRPr sz="3000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>
            <a:spLocks noGrp="1"/>
          </p:cNvSpPr>
          <p:nvPr>
            <p:ph type="title"/>
          </p:nvPr>
        </p:nvSpPr>
        <p:spPr>
          <a:xfrm>
            <a:off x="505199" y="492875"/>
            <a:ext cx="750924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1428"/>
              <a:buFont typeface="Arial"/>
              <a:buNone/>
            </a:pPr>
            <a:r>
              <a:rPr lang="ja" sz="3500" b="1" dirty="0">
                <a:latin typeface="Meiryo"/>
                <a:ea typeface="Meiryo"/>
                <a:cs typeface="Meiryo"/>
                <a:sym typeface="Meiryo"/>
              </a:rPr>
              <a:t>個々の得意分野を生かすタスク配分</a:t>
            </a:r>
            <a:endParaRPr sz="3500" b="1" dirty="0"/>
          </a:p>
        </p:txBody>
      </p:sp>
      <p:sp>
        <p:nvSpPr>
          <p:cNvPr id="295" name="Google Shape;295;p41"/>
          <p:cNvSpPr txBox="1">
            <a:spLocks noGrp="1"/>
          </p:cNvSpPr>
          <p:nvPr>
            <p:ph type="body" idx="1"/>
          </p:nvPr>
        </p:nvSpPr>
        <p:spPr>
          <a:xfrm>
            <a:off x="1399800" y="3973525"/>
            <a:ext cx="63444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適材適所！より良いチーム作業に！</a:t>
            </a:r>
            <a:endParaRPr sz="3000" dirty="0">
              <a:solidFill>
                <a:srgbClr val="FF9900"/>
              </a:solidFill>
            </a:endParaRPr>
          </a:p>
        </p:txBody>
      </p:sp>
      <p:graphicFrame>
        <p:nvGraphicFramePr>
          <p:cNvPr id="296" name="Google Shape;296;p41"/>
          <p:cNvGraphicFramePr/>
          <p:nvPr>
            <p:extLst>
              <p:ext uri="{D42A27DB-BD31-4B8C-83A1-F6EECF244321}">
                <p14:modId xmlns:p14="http://schemas.microsoft.com/office/powerpoint/2010/main" val="1476557049"/>
              </p:ext>
            </p:extLst>
          </p:nvPr>
        </p:nvGraphicFramePr>
        <p:xfrm>
          <a:off x="952500" y="1619250"/>
          <a:ext cx="7239000" cy="1981050"/>
        </p:xfrm>
        <a:graphic>
          <a:graphicData uri="http://schemas.openxmlformats.org/drawingml/2006/table">
            <a:tbl>
              <a:tblPr>
                <a:noFill/>
                <a:tableStyleId>{55ED6FC6-0763-489D-850D-F58B74A6D046}</a:tableStyleId>
              </a:tblPr>
              <a:tblGrid>
                <a:gridCol w="1252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目黒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スケジュール管理・進捗管理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山口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抜け漏れの発見、アイディア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富濱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テーマに沿った創造、デザイン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落合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各ページのプログラミングのサポート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工藤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未確定事項や明日の日程確認共有</a:t>
                      </a:r>
                      <a:endParaRPr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4000">
                <a:latin typeface="Meiryo"/>
                <a:ea typeface="Meiryo"/>
                <a:cs typeface="Meiryo"/>
                <a:sym typeface="Meiryo"/>
              </a:rPr>
              <a:t>１：「</a:t>
            </a:r>
            <a:r>
              <a:rPr lang="ja" sz="4000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EngelS</a:t>
            </a:r>
            <a:r>
              <a:rPr lang="ja" sz="4000">
                <a:latin typeface="Meiryo"/>
                <a:ea typeface="Meiryo"/>
                <a:cs typeface="Meiryo"/>
                <a:sym typeface="Meiryo"/>
              </a:rPr>
              <a:t>」について</a:t>
            </a:r>
            <a:endParaRPr sz="6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b="1" dirty="0">
                <a:latin typeface="Meiryo"/>
                <a:ea typeface="Meiryo"/>
                <a:cs typeface="Meiryo"/>
                <a:sym typeface="Meiryo"/>
              </a:rPr>
              <a:t>「被り」をなくす</a:t>
            </a:r>
            <a:endParaRPr sz="3500" b="1" dirty="0"/>
          </a:p>
        </p:txBody>
      </p:sp>
      <p:sp>
        <p:nvSpPr>
          <p:cNvPr id="302" name="Google Shape;302;p42"/>
          <p:cNvSpPr txBox="1">
            <a:spLocks noGrp="1"/>
          </p:cNvSpPr>
          <p:nvPr>
            <p:ph type="body" idx="1"/>
          </p:nvPr>
        </p:nvSpPr>
        <p:spPr>
          <a:xfrm>
            <a:off x="311700" y="1653425"/>
            <a:ext cx="4088178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5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【課題】</a:t>
            </a:r>
            <a:endParaRPr sz="155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5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どこに書いたかわからない。</a:t>
            </a:r>
            <a:endParaRPr sz="155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5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決めごとの確認ができない。</a:t>
            </a:r>
            <a:endParaRPr sz="155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→共有</a:t>
            </a:r>
            <a:r>
              <a:rPr lang="ja-JP" altLang="en-US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のグーグルドキュメント</a:t>
            </a:r>
            <a:r>
              <a:rPr lang="ja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を</a:t>
            </a:r>
            <a:r>
              <a:rPr lang="ja" sz="2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用途別にソート</a:t>
            </a:r>
            <a:endParaRPr sz="2000"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 dirty="0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→漏れに気付くのも経験が必要なのかもしれない。今</a:t>
            </a:r>
            <a:endParaRPr sz="2700" b="1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aphicFrame>
        <p:nvGraphicFramePr>
          <p:cNvPr id="303" name="Google Shape;303;p42"/>
          <p:cNvGraphicFramePr/>
          <p:nvPr>
            <p:extLst>
              <p:ext uri="{D42A27DB-BD31-4B8C-83A1-F6EECF244321}">
                <p14:modId xmlns:p14="http://schemas.microsoft.com/office/powerpoint/2010/main" val="2101016763"/>
              </p:ext>
            </p:extLst>
          </p:nvPr>
        </p:nvGraphicFramePr>
        <p:xfrm>
          <a:off x="4572000" y="1171700"/>
          <a:ext cx="4260300" cy="2396310"/>
        </p:xfrm>
        <a:graphic>
          <a:graphicData uri="http://schemas.openxmlformats.org/drawingml/2006/table">
            <a:tbl>
              <a:tblPr>
                <a:noFill/>
                <a:tableStyleId>{55ED6FC6-0763-489D-850D-F58B74A6D046}</a:tableStyleId>
              </a:tblPr>
              <a:tblGrid>
                <a:gridCol w="156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 b="1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ドックス名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b="1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内容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議事録一覧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コミュニケーションタイムの議事録用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スケジュール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各日のスケジュールと、全体のスケジュールの記載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各手順・</a:t>
                      </a:r>
                      <a:endParaRPr>
                        <a:solidFill>
                          <a:schemeClr val="dk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設計一覧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dirty="0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各設計で必要な成果物の項目や手順のコツを集約</a:t>
                      </a:r>
                      <a:endParaRPr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04" name="Google Shape;304;p42"/>
          <p:cNvSpPr txBox="1"/>
          <p:nvPr/>
        </p:nvSpPr>
        <p:spPr>
          <a:xfrm>
            <a:off x="1430675" y="4037650"/>
            <a:ext cx="6158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b="1" dirty="0">
                <a:solidFill>
                  <a:srgbClr val="FF9900"/>
                </a:solidFill>
              </a:rPr>
              <a:t>「書いた/書いてない問題」の減少</a:t>
            </a:r>
            <a:endParaRPr sz="3000" dirty="0">
              <a:solidFill>
                <a:srgbClr val="FF99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00" b="1">
                <a:latin typeface="Meiryo"/>
                <a:ea typeface="Meiryo"/>
                <a:cs typeface="Meiryo"/>
                <a:sym typeface="Meiryo"/>
              </a:rPr>
              <a:t>テーマ</a:t>
            </a:r>
            <a:endParaRPr sz="3500" b="1"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311700" y="1205925"/>
            <a:ext cx="8520600" cy="29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EngelSとは…</a:t>
            </a:r>
            <a:endParaRPr sz="3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ズボラな人のための</a:t>
            </a:r>
            <a:endParaRPr sz="3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3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lang="ja" sz="33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自炊による</a:t>
            </a:r>
            <a:r>
              <a:rPr lang="ja" sz="33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」</a:t>
            </a:r>
            <a:r>
              <a:rPr lang="ja" sz="3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食費節約アプリ！</a:t>
            </a:r>
            <a:endParaRPr sz="3000" dirty="0"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350" y="3560575"/>
            <a:ext cx="4022951" cy="13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927025" y="3963400"/>
            <a:ext cx="33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そんなあなたに</a:t>
            </a:r>
            <a:endParaRPr sz="3500" dirty="0"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8375" y="518175"/>
            <a:ext cx="3704125" cy="25610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/>
          <p:nvPr/>
        </p:nvSpPr>
        <p:spPr>
          <a:xfrm>
            <a:off x="201950" y="964900"/>
            <a:ext cx="4227600" cy="1988100"/>
          </a:xfrm>
          <a:prstGeom prst="wedgeRoundRectCallout">
            <a:avLst>
              <a:gd name="adj1" fmla="val 56913"/>
              <a:gd name="adj2" fmla="val 25392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dirty="0">
                <a:latin typeface="Meiryo"/>
                <a:ea typeface="Meiryo"/>
                <a:cs typeface="Meiryo"/>
                <a:sym typeface="Meiryo"/>
              </a:rPr>
              <a:t>節約しないとだけど家計簿ってめんどくさいな～～</a:t>
            </a:r>
            <a:endParaRPr sz="21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dirty="0">
                <a:latin typeface="Meiryo"/>
                <a:ea typeface="Meiryo"/>
                <a:cs typeface="Meiryo"/>
                <a:sym typeface="Meiryo"/>
              </a:rPr>
              <a:t>もっと楽なアプリないかな？？</a:t>
            </a:r>
            <a:endParaRPr sz="2100" dirty="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4775" y="3594975"/>
            <a:ext cx="4022951" cy="13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6049838" y="3137000"/>
            <a:ext cx="126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山下信子</a:t>
            </a:r>
            <a:r>
              <a:rPr lang="ja" sz="13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さん</a:t>
            </a:r>
            <a:endParaRPr sz="13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275" y="353224"/>
            <a:ext cx="2244725" cy="34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/>
          <p:nvPr/>
        </p:nvSpPr>
        <p:spPr>
          <a:xfrm>
            <a:off x="4417775" y="583650"/>
            <a:ext cx="4023000" cy="1988100"/>
          </a:xfrm>
          <a:prstGeom prst="wedgeRoundRectCallout">
            <a:avLst>
              <a:gd name="adj1" fmla="val -61927"/>
              <a:gd name="adj2" fmla="val 24660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latin typeface="Meiryo"/>
                <a:ea typeface="Meiryo"/>
                <a:cs typeface="Meiryo"/>
                <a:sym typeface="Meiryo"/>
              </a:rPr>
              <a:t>なんとか自炊したいけど仕事忙しいしモチベ上がらない…</a:t>
            </a:r>
            <a:endParaRPr sz="210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623675"/>
            <a:ext cx="4022951" cy="13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753475" y="4108100"/>
            <a:ext cx="388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そんなあなたにも</a:t>
            </a:r>
            <a:endParaRPr sz="3500"/>
          </a:p>
        </p:txBody>
      </p:sp>
      <p:sp>
        <p:nvSpPr>
          <p:cNvPr id="91" name="Google Shape;91;p18"/>
          <p:cNvSpPr txBox="1"/>
          <p:nvPr/>
        </p:nvSpPr>
        <p:spPr>
          <a:xfrm>
            <a:off x="2829425" y="3139825"/>
            <a:ext cx="1923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仕事モードの山下</a:t>
            </a:r>
            <a:r>
              <a:rPr lang="ja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さん</a:t>
            </a:r>
            <a:endParaRPr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2883000" y="623550"/>
            <a:ext cx="33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8571"/>
              <a:buFont typeface="Arial"/>
              <a:buNone/>
            </a:pPr>
            <a:r>
              <a:rPr lang="ja" sz="3850" b="1">
                <a:latin typeface="Meiryo"/>
                <a:ea typeface="Meiryo"/>
                <a:cs typeface="Meiryo"/>
                <a:sym typeface="Meiryo"/>
              </a:rPr>
              <a:t>思いついた背景</a:t>
            </a:r>
            <a:endParaRPr sz="385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highlight>
                <a:srgbClr val="FCE5CD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188550" y="2187325"/>
            <a:ext cx="8766900" cy="25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4048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lang="ja" sz="4248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課題解決</a:t>
            </a:r>
            <a:r>
              <a:rPr lang="ja" sz="4248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」＆「</a:t>
            </a:r>
            <a:r>
              <a:rPr lang="ja" sz="4248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独自性</a:t>
            </a:r>
            <a:r>
              <a:rPr lang="ja" sz="4248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」</a:t>
            </a:r>
            <a:endParaRPr sz="4248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4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を意識</a:t>
            </a:r>
            <a:endParaRPr sz="34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3280950" y="224125"/>
            <a:ext cx="258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/>
              <a:t>課題解決とは？</a:t>
            </a:r>
            <a:endParaRPr b="1"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311700" y="3802575"/>
            <a:ext cx="8520600" cy="11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ユーザー側の手間を極限まで排除！</a:t>
            </a:r>
            <a:endParaRPr sz="3000"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625" y="1042025"/>
            <a:ext cx="2582200" cy="178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/>
          <p:nvPr/>
        </p:nvSpPr>
        <p:spPr>
          <a:xfrm>
            <a:off x="4686025" y="1042025"/>
            <a:ext cx="2582100" cy="777775"/>
          </a:xfrm>
          <a:prstGeom prst="wedgeRoundRectCallout">
            <a:avLst>
              <a:gd name="adj1" fmla="val -59605"/>
              <a:gd name="adj2" fmla="val 20415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dirty="0">
                <a:latin typeface="Meiryo"/>
                <a:ea typeface="Meiryo"/>
                <a:cs typeface="Meiryo"/>
                <a:sym typeface="Meiryo"/>
              </a:rPr>
              <a:t>家計簿めんどい！お母さんやって！</a:t>
            </a:r>
            <a:endParaRPr sz="2100" dirty="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6" name="Google Shape;106;p20"/>
          <p:cNvSpPr/>
          <p:nvPr/>
        </p:nvSpPr>
        <p:spPr>
          <a:xfrm>
            <a:off x="4256400" y="3106050"/>
            <a:ext cx="631200" cy="572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7" name="Google Shape;107;p20"/>
          <p:cNvSpPr txBox="1"/>
          <p:nvPr/>
        </p:nvSpPr>
        <p:spPr>
          <a:xfrm>
            <a:off x="4967275" y="1957625"/>
            <a:ext cx="201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全くアンタって子は…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8" name="Google Shape;108;p20"/>
          <p:cNvSpPr txBox="1"/>
          <p:nvPr/>
        </p:nvSpPr>
        <p:spPr>
          <a:xfrm>
            <a:off x="2084225" y="2816600"/>
            <a:ext cx="126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山下信子</a:t>
            </a:r>
            <a:r>
              <a:rPr lang="ja" sz="13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さん</a:t>
            </a:r>
            <a:endParaRPr sz="13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535550" y="224125"/>
            <a:ext cx="829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/>
              <a:t>独自性とは？</a:t>
            </a:r>
            <a:endParaRPr b="1"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311700" y="1057300"/>
            <a:ext cx="8520600" cy="16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buNone/>
            </a:pPr>
            <a:r>
              <a:rPr lang="ja" sz="3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「外食と比べて」抑えられたコスト</a:t>
            </a:r>
            <a:r>
              <a:rPr lang="ja-JP" altLang="en-US" sz="3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＝削減金額</a:t>
            </a:r>
            <a:endParaRPr lang="en-US" altLang="ja" sz="3000"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(外食=自炊×1.9)</a:t>
            </a:r>
            <a:endParaRPr sz="3000"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900" y="2209000"/>
            <a:ext cx="1927401" cy="293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/>
          <p:nvPr/>
        </p:nvSpPr>
        <p:spPr>
          <a:xfrm>
            <a:off x="3960225" y="2895450"/>
            <a:ext cx="4629900" cy="701700"/>
          </a:xfrm>
          <a:prstGeom prst="wedgeRoundRectCallout">
            <a:avLst>
              <a:gd name="adj1" fmla="val -56558"/>
              <a:gd name="adj2" fmla="val 23040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latin typeface="Meiryo"/>
                <a:ea typeface="Meiryo"/>
                <a:cs typeface="Meiryo"/>
                <a:sym typeface="Meiryo"/>
              </a:rPr>
              <a:t>今月は5000円節約できたみたい！</a:t>
            </a:r>
            <a:endParaRPr sz="21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latin typeface="Meiryo"/>
                <a:ea typeface="Meiryo"/>
                <a:cs typeface="Meiryo"/>
                <a:sym typeface="Meiryo"/>
              </a:rPr>
              <a:t>モチベ上がる～～！！</a:t>
            </a:r>
            <a:endParaRPr sz="21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4733275" y="3881300"/>
            <a:ext cx="257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がんばりが目に見えるね！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907</Words>
  <Application>Microsoft Office PowerPoint</Application>
  <PresentationFormat>画面に合わせる (16:9)</PresentationFormat>
  <Paragraphs>180</Paragraphs>
  <Slides>30</Slides>
  <Notes>28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30</vt:i4>
      </vt:variant>
    </vt:vector>
  </HeadingPairs>
  <TitlesOfParts>
    <vt:vector size="35" baseType="lpstr">
      <vt:lpstr>Meiryo</vt:lpstr>
      <vt:lpstr>Meiryo</vt:lpstr>
      <vt:lpstr>Arial</vt:lpstr>
      <vt:lpstr>Impact</vt:lpstr>
      <vt:lpstr>Simple Light</vt:lpstr>
      <vt:lpstr>Webアプリケーション開発発表</vt:lpstr>
      <vt:lpstr>目次</vt:lpstr>
      <vt:lpstr>１：「EngelS」について</vt:lpstr>
      <vt:lpstr>テーマ</vt:lpstr>
      <vt:lpstr>そんなあなたに</vt:lpstr>
      <vt:lpstr>そんなあなたにも</vt:lpstr>
      <vt:lpstr>思いついた背景 </vt:lpstr>
      <vt:lpstr>課題解決とは？</vt:lpstr>
      <vt:lpstr>独自性とは？</vt:lpstr>
      <vt:lpstr>デモンストレーション</vt:lpstr>
      <vt:lpstr>PowerPoint プレゼンテーション</vt:lpstr>
      <vt:lpstr>PowerPoint プレゼンテーション</vt:lpstr>
      <vt:lpstr>工夫点＆苦労した点（工藤・目黒）</vt:lpstr>
      <vt:lpstr>工夫点＆苦労した点（富濱）</vt:lpstr>
      <vt:lpstr>工夫点＆苦労した点（富濱）</vt:lpstr>
      <vt:lpstr>工夫点＆苦労した点（富濱）</vt:lpstr>
      <vt:lpstr>工夫点＆苦労した点（富濱）</vt:lpstr>
      <vt:lpstr>工夫点＆苦労した点（落合）</vt:lpstr>
      <vt:lpstr>工夫点＆苦労した点（落合）</vt:lpstr>
      <vt:lpstr>工夫点＆苦労した点（落合）</vt:lpstr>
      <vt:lpstr>工夫点＆苦労した点（落合）</vt:lpstr>
      <vt:lpstr>工夫点＆苦労した点（山口） </vt:lpstr>
      <vt:lpstr>工夫点＆苦労した点（山口）</vt:lpstr>
      <vt:lpstr>工夫点＆苦労した点（山口）</vt:lpstr>
      <vt:lpstr> ２：チーム開発にあたって </vt:lpstr>
      <vt:lpstr>よく言えば「真面目」 悪く言えば「無理しがち」</vt:lpstr>
      <vt:lpstr>施策</vt:lpstr>
      <vt:lpstr>状況の可視化</vt:lpstr>
      <vt:lpstr>個々の得意分野を生かすタスク配分</vt:lpstr>
      <vt:lpstr>「被り」をなくす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Webアプリケーション開発発表</dc:title>
  <cp:lastModifiedBy>山口佳輝</cp:lastModifiedBy>
  <cp:revision>13</cp:revision>
  <dcterms:modified xsi:type="dcterms:W3CDTF">2022-06-29T06:13:23Z</dcterms:modified>
</cp:coreProperties>
</file>